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3" r:id="rId12"/>
    <p:sldId id="272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1" clrIdx="0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17:26:19.65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6:45.91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0 162 0,'36'0'125,"1"0"-109,-1 0-1,0 0-15,0 0 16,-36-37-16,37 37 16,-1 0-16,0 0 15,1 0 1,35-36-1,-36 36 1,37 0 15,0 0-15,-37 0 0,36 0-16,-35 0 15,35-36-15,1 36 16,-37 0-16,37 0 15,-1 0 1,-35 0 0,-1 0-1,0 0-15,0 0 16,1 0-16,35 0 16,-35 0-16,35 0 15,1 0-15,-1 0 16,-35 0-1,71 0-15,-71 0 16,-1 0-16,37 0 16,-37 0-16,0 0 15,37 0-15,-37 0 16,0 0 0,1 0-1,-1 0-15,0 0 16,37 0-1,-1 0-15,1 0 16,-37 0-16,0 0 16,1 0-16,-1 0 15,0 0-15,1 0 16,35 0-16,-36 0 16,1 36-16,35-36 15,73 0-15,-72 0 16,36 0-16,-37 0 15,1 0-15,-37 0 16,37 0-16,-37 0 16,0 36-16,1-36 15,-1 0-15,0 0 16,1 0-16,-1 0 16,36 0 15,-35 0-16,-1 0 1,0 0 0,1 0-1,-1 37 1,0-37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6:16.124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41 0,'72'-36'234,"-35"36"-202,-1 0-32,0 0 15,1 0 1,35 0-1,-36 0-15,1 0 16,-1 0 15,0 0-15,37 0 0,-37 0-16,0 0 0,37 0 15,36 0 1,0 0-16,-37 0 15,-35 0-15,35 0 16,-36 0-16,1 0 16,-1 0-16,0 0 15,-36 36 1,37-36-16,35 0 16,1 0-16,-1 0 15,1 0-15,-1 0 16,-35 37-16,35-37 15,1 0 1,-1 36 0,-35-36-1,-1 0-15,0 0 16,1 0-16,-1 0 16,36 0-1,-35 0 1,72 0-16,-37 0 15,-36 0-15,37 0 16,36 0-16,0 0 16,0 0-16,-37 0 15,-36 0-15,1 0 16,-1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5:54.2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250E9CD-448F-489B-ADCD-127549882C0C}" emma:medium="tactile" emma:mode="ink">
          <msink:context xmlns:msink="http://schemas.microsoft.com/ink/2010/main" type="inkDrawing" rotatedBoundingBox="21893,10575 32102,10756 32067,12683 21859,12502" hotPoints="32530,11660 26575,12610 20627,11611 26583,10660" semanticType="enclosure" shapeName="Ellipse"/>
        </emma:interpretation>
      </emma:emma>
    </inkml:annotationXML>
    <inkml:trace contextRef="#ctx0" brushRef="#br0">9112 253 0,'0'-36'156,"-36"36"-156,-36-36 16,-1 36 0,37 0-16,-37 0 15,37 0-15,-37 0 16,37 0-16,0 0 15,-1 0 1,1 0-16,0-36 0,-37 36 16,37 0-16,-37 0 15,37 0-15,0 0 16,-37 0-16,1 0 16,35 0-16,1 0 15,-73 0-15,37 0 16,-1 0-1,37 0-15,0 0 0,-37 0 16,37 0-16,-1 0 16,-35 0-16,-1 0 15,1 0 1,-1 0-16,-36 0 16,0 0-16,1 0 15,35 0-15,0 0 16,1 0-16,36 0 15,-37 0 1,37 0-16,-1 0 16,1 0-16,-36-37 15,35 37 1,-35 0 0,35 0-16,1 0 0,-36 0 31,-1 0-31,37 0 15,-1-36-15,-71 36 16,35 0-16,-36 0 0,0 0 16,37 0-1,-1 0-15,-72 0 16,72 0-16,1-36 16,36 36-16,-37 0 0,37 0 15,-37 0 1,37 0-16,0 0 15,-1 0-15,1 0 16,-37 0-16,1 0 16,36 0-1,-1 0-15,1 0 16,-73 0-16,73 0 16,-73 0-16,36 0 15,-35 0-15,-1 0 16,36 0-16,-36 0 15,37 0-15,-1 0 16,37 0-16,0 0 16,-1 0-16,-35 0 15,35 0-15,-35 0 32,36 0-32,-1 0 15,1 0-15,0 0 16,-1 0-16,1 0 15,-73 0 1,37 36-16,-1-36 16,1 36-16,-1-36 0,-36 0 15,37 0 1,35 0 0,1 0-16,0 0 15,-1 0-15,1 0 0,0 0 16,0 0-1,-1 0-15,-35 0 0,35 0 32,-35 0-32,-1 0 0,37 37 15,0-37 1,-37 0-16,37 36 16,-37-36-1,37 0-15,0 0 16,-37 0-16,1 0 15,-1 0-15,37 0 16,-1 0 0,1 0-16,-36 0 0,35 0 15,1 0-15,0 36 16,-37-36-16,37 0 16,-37 0-1,37 0-15,0 36 16,-1-36-16,1 0 15,0 0 1,-37 0 15,37 0-15,-37 0 15,37 37-15,0-1-1,0-36 1,-1 0-16,37 36 16,-36-36-16,0 0 15,-1 0-15,1 0 16,0 37 0,0-37 15,-1 0-16,37 36 32,-36-36-31,36 36 0,-36 0-1,-1-36 1,1 0 31,36 37-47,-36-37 15,0 36 17,-1 0 14,1 1-14,0-1 30,36 0-15,0 0 0,0 1-16,0-1 16,0 0 0,0 1-31,0-1-1,0 0 16,0 0 32,0 1-32,0-1-15,0 0-1,0 1 17,36-37-32,0 36 15,-36 0 17,0 0 14,37-36-46,-37 37 47,36-37-31,-36 36 15,36 0-15,0-36-1,1 37 48,-37-1-16,36 0-32,0-36 1,-36 36 0,37-36-1,-1 37 1,0-37-16,-36 36 16,36-36-1,-36 36-15,37-36 16,35 0 31,-72 37-47,37-37 15,35 0 1,-36 36 0,1-36 15,35 36-16,-35-36 17,-1 0-17,0 0 1,0 36 0,1-36-16,-1 0 15,0 0 1,37 37-16,-1-1 15,-35-36 1,-1 0-16,0 0 16,37 0-16,-37 0 15,0 0-15,1 0 16,-1 0 0,0 0-1,1 0 1,-1 0-1,0 0 1,37 0-16,-37 0 16,0 0-1,1 0-15,35 0 16,1 0 0,-37 0-16,0 0 0,1 0 15,-1 0 1,0 0-1,37 0 1,-37 0-16,37 0 16,-37 0-1,36 0 1,-35 0 0,-1 0-16,0 0 15,1 0 1,-1 36-1,0-36 1,0 0 0,1 0-1,-1 0 1,0 0-16,37 37 16,-37-37-1,0 0-15,37 0 31,-37 0-31,1 0 16,-1 0 0,0 0-16,0 0 31,1 0-15,-1 0-1,0 0-15,1 0 31,-1 0 1,0 0-17,0 0 1,1 0 0,-1 0-1,0 0-15,1 0 47,-1 0-47,0 0 16,0 0-1,1 0 1,-1 0 0,0 0-16,1 0 15,-1 0 1,0 0-1,0 0 1,1 0-16,-1 0 16,0 0-1,37 0-15,-37 0 16,0 0-16,37 0 16,-37 0-1,37 0 16,-1 0-31,-35 0 0,-1 0 16,0 0 0,1 0-1,-1 0-15,0 0 16,0 0 15,37 0-15,-37 0-1,37 0-15,-37 0 16,0 0 0,1 0-16,-1 0 15,0 0 1,1 0 0,-1 0-16,0 0 15,0 0-15,37 0 16,0 0-16,-1 0 15,-36 0-15,37-37 16,-37 37-16,1 0 16,-1 0-1,0 0-15,0 0 16,37 0 15,-37 0-31,1 0 16,-1 0-16,36 0 15,-35 0 1,-1 0 0,0 0-16,1 0 15,-1 0 17,0 0-32,0 0 15,1 0 1,-1 0 15,0 0 0,1 0-15,-1 0 0,0 0-1,0 0 1,37 0-16,-37 0 15,37 0 1,-37 0 0,37 0-1,-37 0 17,37-36-17,-1 36 32,-36 0-31,1 0-16,-1 0 15,0 0 1,37 0-16,-37 0 31,0 0 0,1 0-15,-1 0-16,0 0 16,1 0-1,-1 0-15,0 0 16,0 0-16,1 0 16,35 0-1,-35 0 1,-1 0-16,36 0 15,-35 0-15,-1 0 32,0 0-1,1 0 0,-1 0-31,0 0 16,0 0-1,1 0 1,-1 0 0,0 0-1,1 0 17,-1 0-17,0 0 1,0 0-1,37 0-15,0 0 16,-37 0 15,0 0-15,0 0 0,1 0-16,35 0 15,-35 0 1,35 0-16,-36 0 15,1 0 1,-1 0-16,0 0 16,1 0-1,35 0 1,-36 0 0,1 0-16,72 0 15,-73 0-15,0 0 16,0 0-16,1 0 15,-1 0 1,0 0 0,1 0 15,-1 0 0,0 0-15,0 0 15,1 0-15,-1 0 15,0 0-15,1 0-1,35 0 1,-36-36-1,37 36 79,-37-37 62,-36 1-140,37 36 0,-1 0-16,-36-36 15,36 36 17,0-36 14,1-1 33,-37 1-48,36 36-16,-36-36 1,0-1 47,0 1-32,0 0-16,0 0 64,0-1-48,0 1-16,0 0 1,0-1 15,0 1-15,0 0 0,-36 0-16,-1-1 46,37 1-30,-36 0 0,36-1-1,-36 1 1,0 0 15,36 0-15,-37 36-16,37-37 15,-36 37-15,36-36 16,-36 36-16,-1-73 16,1 73-1,0-36 1,0 0 31,-1 0-16,1 36-15,36-37-1,-36 37 1,-1-36 0,1 0 15,0 36 0,36-37-15,-36 37-1,-1-36 17,1 36-17,36-36 16,-36 0-31,-1-1 188,-35-35-157,36 72-15,36-37-1,-37 37 32,1-36 47,0 36 78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5:56.1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B512F4-2BA2-4E94-8DA9-0AECDA4071B4}" emma:medium="tactile" emma:mode="ink">
          <msink:context xmlns:msink="http://schemas.microsoft.com/ink/2010/main" type="writingRegion" rotatedBoundingBox="10776,17344 10791,17344 10791,17359 10776,17359"/>
        </emma:interpretation>
      </emma:emma>
    </inkml:annotationXML>
    <inkml:traceGroup>
      <inkml:annotationXML>
        <emma:emma xmlns:emma="http://www.w3.org/2003/04/emma" version="1.0">
          <emma:interpretation id="{6E6C2F42-D2E4-460D-8E87-1CE0FF1081AA}" emma:medium="tactile" emma:mode="ink">
            <msink:context xmlns:msink="http://schemas.microsoft.com/ink/2010/main" type="paragraph" rotatedBoundingBox="10776,17344 10791,17344 10791,17359 10776,17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A6478C-D512-4F58-9CDE-9C69044C07B6}" emma:medium="tactile" emma:mode="ink">
              <msink:context xmlns:msink="http://schemas.microsoft.com/ink/2010/main" type="line" rotatedBoundingBox="10776,17344 10791,17344 10791,17359 10776,17359"/>
            </emma:interpretation>
          </emma:emma>
        </inkml:annotationXML>
        <inkml:traceGroup>
          <inkml:annotationXML>
            <emma:emma xmlns:emma="http://www.w3.org/2003/04/emma" version="1.0">
              <emma:interpretation id="{0C2FF576-2C58-44C3-98C2-BF3C386DA568}" emma:medium="tactile" emma:mode="ink">
                <msink:context xmlns:msink="http://schemas.microsoft.com/ink/2010/main" type="inkWord" rotatedBoundingBox="10776,17344 10791,17344 10791,17359 10776,1735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5:13.469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0,'37'0'156,"-1"0"-140,0 0-1,37 0 1,-1 0-1,1 73 1,-37-73-16,73 0 16,-73 0-1,1 0-15,-1 0 16,0 0-16,0 0 16,1 0 15,-1 0-16,0 0-15,1 0 16,71 0-16,1 0 16,-36 0-16,-1 0 15,-35 0-15,-1 0 16,0 0-16,1 0 16,-1 0-16,36 0 15,-35 0 1,-1 0-16,0 0 15,37 0-15,-1 0 16,-35 0-16,-1 0 16,37 0-16,35 0 15,-71 0-15,35 0 16,-35 0-16,-1 0 16,0 0-1,0 0-15,1 0 31,-1 0-31,-36 36 16,36-36 0,1 0-1,-1 0-15,0 0 16,37 0-16,-37 0 16,73 36-16,0-36 15,-73 0-15,73 0 16,-73 0-16,0 0 15,37 0-15,-37 0 16,1 0 0,-1 0-1,36 0-15,37 0 16,-36 0-16,-1 0 16,1 0-16,-37 0 15,1 0-15,35 0 16,-36 0-1,1 0 17,-1 0-17,0 0 1,1 0 31,-1 0-16,0 0-31,0 0 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5:17.270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1 0,'-37'0'62,"74"0"32,-1 0-63,37 0-15,-37 0-16,73 0 15,-37 0-15,37 0 16,0 0-16,-36 0 16,35 0-16,-35 0 15,36 0-15,-73 0 16,37 0-16,36 37 16,-73-37-1,73 0 1,-73 0-16,37 0 15,35 0-15,1 0 16,0 0-16,0 0 16,-36 0-16,35 0 15,-35 0-15,0 0 16,-1 0-16,-36 0 16,1 0-16,-1 0 15,0 0-15,1 0 16,-1 0-1,36 0-15,37 0 16,-36 0-16,-1 0 16,1 0-16,0 0 15,-1 0-15,1 0 16,36 0-16,-73 0 16,36 0-1,1 36-15,0-36 16,35 0-1,-35 0-15,36 0 16,-37 0-16,1 0 16,-37 0-1,37 0-15,-1 0 16,37 0-16,-72 0 16,-1 0-16,0 0 15,73 0-15,-73 0 16,1 0-16,35 0 15,-36 0-15,37 0 16,-37 0 0,1 0-1,-1 0-15,0 0 16,37 0 0,-37 0-1,37 0 1,-1 0-16,-36 0 15,73 0-15,-72 0 16,-1 0 0,0-36-16,0 36 15,1 0 1,-1 0 0,0 0 15,1 0-16,-1 0 1,0 0 0,0 0 31,1 0 390,-1 0-437,0 0 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4:44.217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0,'36'0'234,"0"0"-203,1 0-15,-1 0 0,37 0-1,-37 0-15,0 0 16,73 0-16,-73 0 16,1 0-16,-1 0 15,36 36 1,-35-36-16,-1 0 0,37 37 15,-37-37 1,36 0-16,-35 0 16,35 0-1,1 36-15,-37-36 16,0 0 0,1 0-16,35 0 0,-35 0 15,35 0 1,-36 0-16,73 0 15,-72 0-15,-1 0 16,0 0-16,37 0 0,36 0 16,-1 0-1,1 0-15,0 0 16,-36 0-16,-37 0 16,0 0-16,1 0 15,-1 0 1,0 0-1,0 0 1,37 0-16,-37 0 16,1 0-1,35 0 1,-36 0 15,1 0-31,-1 0 16,0 0-1,1 0 1,-1 0-16,0 0 16,73 0-1,-73 0 1,109 0-16,-72 0 16,0 0-16,35 0 15,1 0-15,0 0 16,-36 0-16,-37 0 15,0 0 1,1 0 15,-1 0-31,0 0 0,73 0 32,-73 0-17,1 0 1,-1 0 15,0 0-31,0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4:48.352"/>
    </inkml:context>
    <inkml:brush xml:id="br0">
      <inkml:brushProperty name="width" value="0.26667" units="cm"/>
      <inkml:brushProperty name="height" value="0.53333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0,'36'0'281,"0"0"-265,1 0 15,-1 0 0,0 0-15,1 0 0,-1 0-16,36 0 15,-35 0-15,-1 0 16,0 0-16,1 0 16,35 0-16,-36 0 15,1 0 1,-1 0-16,0 0 15,37 36-15,-1-36 16,110 0 15,-110 0-31,1 0 16,36 0-16,-37 0 16,-35 0-16,-1 0 0,0 0 46,1 0-30,-1 0-16,0 0 16,0 0-1,1 0-15,35 0 16,-35 0-16,35 0 16,-36 0-16,37 0 15,-37 0-15,37 0 0,-37 36 16,0-36-1,1 0 1,72 0-16,-37 0 16,1 0-16,-37 0 15,0 0-15,37 0 16,-1 0-16,-35 0 16,-1 0-16,37 0 15,-1 0 1,-36 0-1,1 0-15,-1 0 16,0 0 15,1 0-15,-1 0-16,0 0 16,0 0-16,1 0 15,-1 0 1,37 0-1,-37 0 17,36 0 15,-35 0-32,35 0-15,-35 0 16,35 0-1,-36 0-15,1 0 16,-1 0 0,0 0-1,37 0-15,-37 0 32,37 0-32,-37 0 15,0 0-15,1 0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0-06-22T18:22:13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B57191-C132-43F6-BEDF-716B55A8C747}" emma:medium="tactile" emma:mode="ink">
          <msink:context xmlns:msink="http://schemas.microsoft.com/ink/2010/main" type="writingRegion" rotatedBoundingBox="32634,9354 28742,8361 29445,5606 33337,6600"/>
        </emma:interpretation>
      </emma:emma>
    </inkml:annotationXML>
    <inkml:traceGroup>
      <inkml:annotationXML>
        <emma:emma xmlns:emma="http://www.w3.org/2003/04/emma" version="1.0">
          <emma:interpretation id="{25B5FB44-1137-4703-A4EF-C4F8622267C3}" emma:medium="tactile" emma:mode="ink">
            <msink:context xmlns:msink="http://schemas.microsoft.com/ink/2010/main" type="paragraph" rotatedBoundingBox="32634,9354 28742,8361 29445,5606 33337,6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BEDB28-E955-4AE1-A3A9-0B8188FB00C3}" emma:medium="tactile" emma:mode="ink">
              <msink:context xmlns:msink="http://schemas.microsoft.com/ink/2010/main" type="line" rotatedBoundingBox="32634,9354 28742,8361 29445,5606 33337,6600"/>
            </emma:interpretation>
          </emma:emma>
        </inkml:annotationXML>
        <inkml:traceGroup>
          <inkml:annotationXML>
            <emma:emma xmlns:emma="http://www.w3.org/2003/04/emma" version="1.0">
              <emma:interpretation id="{06A4CCC8-4789-42C5-B19A-772E85594186}" emma:medium="tactile" emma:mode="ink">
                <msink:context xmlns:msink="http://schemas.microsoft.com/ink/2010/main" type="inkWord" rotatedBoundingBox="32634,9354 28742,8361 29445,5606 33337,6600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º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>3417 505 0,'-36'-36'141,"-1"-1"-141,1 1 15,-36 0 1,35 0-1,1 36-15,0-37 16,-1 1-16,-35 36 16,36-36-16,-1-1 15,-35 37 1,35-36 15,1 36-31,0-36 16,0 36-16,-1 0 15,1 0-15,0-36 16,-1 36-16,-35 0 16,36 0-1,-37-37 1,37 37 0,-1 0-16,1 0 15,-36 0-15,-1 0 16,37 0-16,-37 0 15,37 0-15,-37 0 16,1 0-16,35 0 16,1 0-16,-36 0 15,-1 0 1,37 0-16,-73 0 16,73 0-16,-37 0 15,37 0-15,-37 0 16,37 0-16,-37 0 15,1 0 1,-37 0-16,73 0 16,-1 37-1,1-37 1,-37 36-16,1-36 16,36 0-1,-37 36 1,37 0-16,-1-36 15,-35 0-15,-1 37 16,37-37 0,0 36-1,-1-36-15,1 36 16,0-36 0,0 73-16,-1-73 15,37 36 1,-36-36-16,0 73 15,-1-73 1,1 72 0,36-35-1,0-1 1,0 0-16,0 0 16,0 1-16,0-1 15,0 0 1,0 1-1,0 35 1,0-36 0,0 1-16,0-1 15,0 0 1,0 1 0,0-1-16,0 0 15,0 0 1,0 37-1,36-37 1,-36 1-16,0-1 16,37 0-16,-1-36 15,-36 36 1,36 1 0,-36-1-1,0 0-15,37-36 16,-37 37-16,36-37 15,0 72-15,-36-36 16,36 1 0,-36-1-1,37-36-15,-1 36 16,-36 1 0,73 35-1,-37-36 1,0 1-1,0 35 1,1-72 0,-37 73-1,72-37 17,-35 0-17,-1-36-15,-36 37 16,36-37-1,-36 36-15,36-36 16,1 36 0,35 37-1,-35-73 1,-1 36 0,0-36-16,0 36 15,1 1-15,-1-37 16,37 36-16,-37-36 15,36 36 1,1 1 0,-37-1-1,37-36 1,-37 0 0,37 36-16,-37 0 15,37-36 1,-1 37-1,1-37 1,-37 36-16,0 0 16,1-36-1,-1 0 1,0 0 15,0 0-15,-36 37-1,37-37-15,-1 0 16,0 0 0,1 0-16,35 0 15,-36 0 1,1 0-16,-1 0 16,0 0-1,1 0 16,-1 0-31,0 0 16,0 0 15,1 0-15,-1 0 0,0 0-1,37 0-15,-37 0 16,0 0-1,1 0-15,-1 0 16,0 0 0,1 0-1,35 0 1,1 0 15,-37 0-15,0-37-1,1 37-15,-1-36 32,0 36-17,0-36 17,-36-1-32,37 37 15,-37-36 1,36 36-1,-36-36-15,36 36 16,1-73-16,-37 37 16,36 0-1,-36-1 1,36 37-16,0-72 16,-36 36-1,37 36 1,-37-37-16,0 1 15,36 0 1,0-37 0,-36 37 15,37 36-15,-37-36-16,0-1 15,0 1 1,0 0 15,36-1-31,-36 1 16,0 0 15,36 0-15,-36-1-1,0 1-15,0 0 16,0-1-1,0 1-15,0 0 16,0 0-16,0-1 16,0 1-1,0 0 1,0-1 0,0 1-1,0 0-15,0 0 16,0-1-1,0 1 1,0 0 0,0-1-1,0 1 1,0 0 15,0 0 0,0-1-15,-36 37 0,36-36-1,0 0 1,0-1 0,-36 1 15,-1-36 0,37 35-15,-36 37 15,36-72 16,-36 72-16,36-37-15,-37 1 109,37 0-16,-36 36-93,36-36-1,-36 36 17,36-73-1,-36 73 47,36-36-62,-37 36 296,1 0-296,36-37 624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7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9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3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SAPL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SISTEMA DE APOIO AO PROCESSO LEGISLATIVO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47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1651" y="2848865"/>
            <a:ext cx="3650034" cy="2885730"/>
          </a:xfrm>
        </p:spPr>
        <p:txBody>
          <a:bodyPr/>
          <a:lstStyle/>
          <a:p>
            <a:pPr algn="ctr"/>
            <a:r>
              <a:rPr lang="pt-BR" sz="4000" b="1" dirty="0" smtClean="0"/>
              <a:t>Mesa </a:t>
            </a:r>
            <a:r>
              <a:rPr lang="pt-BR" sz="4000" b="1" dirty="0"/>
              <a:t>Diretora </a:t>
            </a:r>
            <a:r>
              <a:rPr lang="pt-BR" sz="1700" b="1" dirty="0"/>
              <a:t/>
            </a:r>
            <a:br>
              <a:rPr lang="pt-BR" sz="1700" b="1" dirty="0"/>
            </a:br>
            <a:r>
              <a:rPr lang="pt-BR" sz="1700" b="1" dirty="0" smtClean="0"/>
              <a:t/>
            </a:r>
            <a:br>
              <a:rPr lang="pt-BR" sz="1700" b="1" dirty="0" smtClean="0"/>
            </a:br>
            <a:r>
              <a:rPr lang="pt-BR" sz="1700" dirty="0" smtClean="0"/>
              <a:t>Confira </a:t>
            </a:r>
            <a:r>
              <a:rPr lang="pt-BR" sz="1700" dirty="0"/>
              <a:t>os parlamentares que fazem parte da Mesa Diretora de cada ano das legislaturas. A Mesa Diretora é responsável pela direção dos trabalhos da Câmara composta por quatro membros: Presidente, Vice-Presidente, 1° Secretário e 2° Secretário. A Mesa é eleita pelos parlamentares e tem mandato de um </a:t>
            </a:r>
            <a:r>
              <a:rPr lang="pt-BR" sz="1700" dirty="0" smtClean="0"/>
              <a:t>ano.</a:t>
            </a:r>
            <a:endParaRPr lang="pt-BR" sz="1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06" t="7118" r="19355" b="4774"/>
          <a:stretch/>
        </p:blipFill>
        <p:spPr>
          <a:xfrm>
            <a:off x="229775" y="396570"/>
            <a:ext cx="7419703" cy="61217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1941" t="13661" r="8302" b="63125"/>
          <a:stretch/>
        </p:blipFill>
        <p:spPr>
          <a:xfrm>
            <a:off x="6850967" y="932592"/>
            <a:ext cx="5172891" cy="16981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Tinta 19"/>
              <p14:cNvContentPartPr/>
              <p14:nvPr/>
            </p14:nvContentPartPr>
            <p14:xfrm>
              <a:off x="796886" y="1071103"/>
              <a:ext cx="1488960" cy="65160"/>
            </p14:xfrm>
          </p:contentPart>
        </mc:Choice>
        <mc:Fallback>
          <p:pic>
            <p:nvPicPr>
              <p:cNvPr id="20" name="Tinta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006" y="974983"/>
                <a:ext cx="15850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Tinta 20"/>
              <p14:cNvContentPartPr/>
              <p14:nvPr/>
            </p14:nvContentPartPr>
            <p14:xfrm>
              <a:off x="4271606" y="1058143"/>
              <a:ext cx="1450440" cy="39600"/>
            </p14:xfrm>
          </p:contentPart>
        </mc:Choice>
        <mc:Fallback>
          <p:pic>
            <p:nvPicPr>
              <p:cNvPr id="21" name="Tinta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23726" y="962023"/>
                <a:ext cx="1546200" cy="2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86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231" y="230649"/>
            <a:ext cx="11545889" cy="2264356"/>
          </a:xfrm>
        </p:spPr>
        <p:txBody>
          <a:bodyPr/>
          <a:lstStyle/>
          <a:p>
            <a:r>
              <a:rPr lang="pt-BR" sz="4000" b="1" dirty="0" smtClean="0"/>
              <a:t>Sessão </a:t>
            </a:r>
            <a:r>
              <a:rPr lang="pt-BR" sz="4000" b="1" dirty="0"/>
              <a:t>Plenária 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Ao acessar uma sessão e clicando no menu Resumo é possível visualizar </a:t>
            </a:r>
            <a:r>
              <a:rPr lang="pt-BR" sz="2000" dirty="0" smtClean="0"/>
              <a:t>o</a:t>
            </a:r>
            <a:br>
              <a:rPr lang="pt-BR" sz="2000" dirty="0" smtClean="0"/>
            </a:br>
            <a:r>
              <a:rPr lang="pt-BR" sz="2000" dirty="0" smtClean="0"/>
              <a:t> </a:t>
            </a:r>
            <a:r>
              <a:rPr lang="pt-BR" sz="2000" dirty="0"/>
              <a:t>resumo da sessão, com a presença dos vereadores, as matérias que estiveram em pauta e o resultado das votações. Além disso, o resumo pode ser gravado ou impressos em PDF.</a:t>
            </a:r>
            <a:br>
              <a:rPr lang="pt-BR" sz="2000" dirty="0"/>
            </a:br>
            <a:r>
              <a:rPr lang="pt-BR" sz="2000" dirty="0"/>
              <a:t>Aqui é possível verificar o voto de cada vereador a cada uma das matérias em votação. 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31" t="18638" r="15679" b="6018"/>
          <a:stretch/>
        </p:blipFill>
        <p:spPr>
          <a:xfrm>
            <a:off x="463231" y="2599509"/>
            <a:ext cx="4820194" cy="316121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5397" t="13125" r="17437" b="9197"/>
          <a:stretch/>
        </p:blipFill>
        <p:spPr>
          <a:xfrm>
            <a:off x="4929053" y="2254369"/>
            <a:ext cx="7080067" cy="4603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Tinta 14"/>
              <p14:cNvContentPartPr/>
              <p14:nvPr/>
            </p14:nvContentPartPr>
            <p14:xfrm>
              <a:off x="10500326" y="2208703"/>
              <a:ext cx="1378800" cy="1040040"/>
            </p14:xfrm>
          </p:contentPart>
        </mc:Choice>
        <mc:Fallback>
          <p:pic>
            <p:nvPicPr>
              <p:cNvPr id="15" name="Tinta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88446" y="2196823"/>
                <a:ext cx="1402560" cy="10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75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3048" y="297307"/>
            <a:ext cx="9404723" cy="2068413"/>
          </a:xfrm>
        </p:spPr>
        <p:txBody>
          <a:bodyPr/>
          <a:lstStyle/>
          <a:p>
            <a:r>
              <a:rPr lang="pt-BR" sz="4000" b="1" dirty="0"/>
              <a:t>Normas Jurídicas 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1700" dirty="0" smtClean="0"/>
              <a:t>Consulte </a:t>
            </a:r>
            <a:r>
              <a:rPr lang="pt-BR" sz="1700" dirty="0"/>
              <a:t>a Lei Orgânica, as emendas à Lei Orgânica, decretos legislativos e resoluções, bem como as leis municipais. Podendo inclusive pesquisar por tipo, número, ano, período e inclusive, por termos. Acessando cada norma você pode visualizar e realizar o download de seu texto integral, bem como consultar dados </a:t>
            </a:r>
            <a:r>
              <a:rPr lang="pt-BR" sz="1700" dirty="0" smtClean="0"/>
              <a:t>relacionados. </a:t>
            </a:r>
            <a:r>
              <a:rPr lang="pt-BR" sz="1700" dirty="0"/>
              <a:t>A</a:t>
            </a:r>
            <a:r>
              <a:rPr lang="pt-BR" sz="1700" dirty="0" smtClean="0"/>
              <a:t>qui a matéria legislativa já se tornou Lei.</a:t>
            </a:r>
            <a:r>
              <a:rPr lang="pt-BR" sz="1700" dirty="0"/>
              <a:t/>
            </a:r>
            <a:br>
              <a:rPr lang="pt-BR" sz="1700" dirty="0"/>
            </a:br>
            <a:endParaRPr lang="pt-BR" sz="17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4192" t="20032" r="16133" b="5981"/>
          <a:stretch/>
        </p:blipFill>
        <p:spPr>
          <a:xfrm>
            <a:off x="418011" y="2521131"/>
            <a:ext cx="7001691" cy="4180113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417" t="12805" r="13667" b="6098"/>
          <a:stretch/>
        </p:blipFill>
        <p:spPr>
          <a:xfrm>
            <a:off x="4977599" y="2193317"/>
            <a:ext cx="689398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Relatórios administrativos em PDF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2" t="8053" r="11128" b="6642"/>
          <a:stretch/>
        </p:blipFill>
        <p:spPr>
          <a:xfrm>
            <a:off x="430307" y="1266392"/>
            <a:ext cx="9836330" cy="52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8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36" y="1005841"/>
            <a:ext cx="9143345" cy="4422697"/>
          </a:xfrm>
        </p:spPr>
      </p:pic>
    </p:spTree>
    <p:extLst>
      <p:ext uri="{BB962C8B-B14F-4D97-AF65-F5344CB8AC3E}">
        <p14:creationId xmlns:p14="http://schemas.microsoft.com/office/powerpoint/2010/main" val="254406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0" t="9931" r="21155" b="6039"/>
          <a:stretch/>
        </p:blipFill>
        <p:spPr>
          <a:xfrm>
            <a:off x="2024743" y="452718"/>
            <a:ext cx="7589520" cy="59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4187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21421" t="13304" r="23461" b="4375"/>
          <a:stretch/>
        </p:blipFill>
        <p:spPr>
          <a:xfrm>
            <a:off x="3058328" y="670633"/>
            <a:ext cx="7171509" cy="60219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5717" t="13671" r="79419" b="8718"/>
          <a:stretch/>
        </p:blipFill>
        <p:spPr>
          <a:xfrm>
            <a:off x="1823079" y="246022"/>
            <a:ext cx="2168434" cy="6446588"/>
          </a:xfrm>
          <a:prstGeom prst="rect">
            <a:avLst/>
          </a:prstGeom>
        </p:spPr>
      </p:pic>
      <p:sp>
        <p:nvSpPr>
          <p:cNvPr id="12" name="Espaço Reservado para Conteúdo 11"/>
          <p:cNvSpPr>
            <a:spLocks noGrp="1"/>
          </p:cNvSpPr>
          <p:nvPr>
            <p:ph sz="half" idx="1"/>
          </p:nvPr>
        </p:nvSpPr>
        <p:spPr>
          <a:xfrm flipH="1" flipV="1">
            <a:off x="2756263" y="5656217"/>
            <a:ext cx="927462" cy="600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3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60" y="1408838"/>
            <a:ext cx="3763809" cy="3155192"/>
          </a:xfrm>
        </p:spPr>
      </p:pic>
    </p:spTree>
    <p:extLst>
      <p:ext uri="{BB962C8B-B14F-4D97-AF65-F5344CB8AC3E}">
        <p14:creationId xmlns:p14="http://schemas.microsoft.com/office/powerpoint/2010/main" val="210008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60" y="714288"/>
            <a:ext cx="3547064" cy="1214846"/>
          </a:xfrm>
        </p:spPr>
        <p:txBody>
          <a:bodyPr/>
          <a:lstStyle/>
          <a:p>
            <a:r>
              <a:rPr lang="pt-BR" sz="4000" dirty="0" smtClean="0"/>
              <a:t>Pesquisa </a:t>
            </a:r>
            <a:br>
              <a:rPr lang="pt-BR" sz="4000" dirty="0" smtClean="0"/>
            </a:br>
            <a:r>
              <a:rPr lang="pt-BR" sz="1500" dirty="0" smtClean="0"/>
              <a:t/>
            </a:r>
            <a:br>
              <a:rPr lang="pt-BR" sz="1500" dirty="0" smtClean="0"/>
            </a:br>
            <a:r>
              <a:rPr lang="pt-BR" sz="1700" dirty="0" smtClean="0"/>
              <a:t>Consulte </a:t>
            </a:r>
            <a:r>
              <a:rPr lang="pt-BR" sz="1700" dirty="0"/>
              <a:t>projetos de lei, indicações, pedidos de informações, moções, emendas, projetos de decreto legislativo, indicações </a:t>
            </a:r>
            <a:r>
              <a:rPr lang="pt-BR" sz="1700" dirty="0" smtClean="0"/>
              <a:t>de </a:t>
            </a:r>
            <a:r>
              <a:rPr lang="pt-BR" sz="1700" dirty="0"/>
              <a:t>projeto de lei, projetos de </a:t>
            </a:r>
            <a:r>
              <a:rPr lang="pt-BR" sz="1700" dirty="0" smtClean="0"/>
              <a:t>emenda </a:t>
            </a:r>
            <a:r>
              <a:rPr lang="pt-BR" sz="1700" dirty="0"/>
              <a:t>a lei orgânica, projetos </a:t>
            </a:r>
            <a:r>
              <a:rPr lang="pt-BR" sz="1700" dirty="0" smtClean="0"/>
              <a:t>de </a:t>
            </a:r>
            <a:r>
              <a:rPr lang="pt-BR" sz="1700" dirty="0"/>
              <a:t>resolução, </a:t>
            </a:r>
            <a:r>
              <a:rPr lang="pt-BR" sz="1700" dirty="0" smtClean="0"/>
              <a:t>atas das </a:t>
            </a:r>
            <a:r>
              <a:rPr lang="pt-BR" sz="1700" dirty="0"/>
              <a:t>sessões </a:t>
            </a:r>
            <a:r>
              <a:rPr lang="pt-BR" sz="1700" dirty="0" smtClean="0"/>
              <a:t>e requerimentos</a:t>
            </a:r>
            <a:r>
              <a:rPr lang="pt-BR" sz="1700" dirty="0"/>
              <a:t>.</a:t>
            </a:r>
            <a:br>
              <a:rPr lang="pt-BR" sz="1700" dirty="0"/>
            </a:br>
            <a:r>
              <a:rPr lang="pt-BR" sz="1700" dirty="0"/>
              <a:t>Podendo inclusive pesquisar </a:t>
            </a: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as </a:t>
            </a:r>
            <a:r>
              <a:rPr lang="pt-BR" sz="1700" dirty="0"/>
              <a:t>matérias por </a:t>
            </a:r>
            <a:r>
              <a:rPr lang="pt-BR" sz="1700" dirty="0" smtClean="0"/>
              <a:t>tipo, número</a:t>
            </a:r>
            <a:r>
              <a:rPr lang="pt-BR" sz="1700" dirty="0"/>
              <a:t>, ano, período, </a:t>
            </a:r>
            <a:r>
              <a:rPr lang="pt-BR" sz="1700" dirty="0" smtClean="0"/>
              <a:t>autor</a:t>
            </a:r>
            <a:r>
              <a:rPr lang="pt-BR" sz="1700" dirty="0"/>
              <a:t>, assunto e status.</a:t>
            </a:r>
            <a:br>
              <a:rPr lang="pt-BR" sz="1700" dirty="0"/>
            </a:br>
            <a:endParaRPr lang="pt-BR" sz="1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7" t="11106" r="22798" b="14227"/>
          <a:stretch/>
        </p:blipFill>
        <p:spPr>
          <a:xfrm>
            <a:off x="4036424" y="1230271"/>
            <a:ext cx="7210697" cy="48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pt-BR" sz="5000" dirty="0" smtClean="0"/>
              <a:t>Protocolo automatizado</a:t>
            </a:r>
            <a:endParaRPr lang="pt-BR" sz="5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261" t="16770" r="41060" b="68286"/>
          <a:stretch/>
        </p:blipFill>
        <p:spPr>
          <a:xfrm>
            <a:off x="4349430" y="1490200"/>
            <a:ext cx="3735978" cy="17755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37" t="10357" r="40931" b="47500"/>
          <a:stretch/>
        </p:blipFill>
        <p:spPr>
          <a:xfrm>
            <a:off x="2514099" y="3500846"/>
            <a:ext cx="7615645" cy="30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9156" y="1315878"/>
            <a:ext cx="3762101" cy="6439700"/>
          </a:xfrm>
        </p:spPr>
        <p:txBody>
          <a:bodyPr/>
          <a:lstStyle/>
          <a:p>
            <a:pPr algn="ctr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1500" dirty="0" smtClean="0"/>
              <a:t>No </a:t>
            </a:r>
            <a:r>
              <a:rPr lang="pt-BR" sz="1500" dirty="0"/>
              <a:t>resultado da pesquisa você pode acessar cada matéria para mais detalhes. Porém, nesta tela já é possível abrir o texto da matéria, verificar a última tramitação e a situação atual. </a:t>
            </a:r>
            <a:br>
              <a:rPr lang="pt-BR" sz="1500" dirty="0"/>
            </a:br>
            <a:r>
              <a:rPr lang="pt-BR" sz="1500" dirty="0"/>
              <a:t>Acessando cada matéria você pode visualizar e realizar o download de seu texto integral. Além disso, é possível navegar pelo menu, para consultar autor, documentos acessórios (parecer jurídico, parecer </a:t>
            </a:r>
            <a:r>
              <a:rPr lang="pt-BR" sz="1500" dirty="0" smtClean="0"/>
              <a:t>das comissões), </a:t>
            </a:r>
            <a:r>
              <a:rPr lang="pt-BR" sz="1500" dirty="0"/>
              <a:t>verificar tramitações, entre outras opções.</a:t>
            </a:r>
            <a:br>
              <a:rPr lang="pt-BR" sz="1500" dirty="0"/>
            </a:br>
            <a:r>
              <a:rPr lang="pt-BR" sz="1500" dirty="0"/>
              <a:t>Se a matéria ainda estiver em tramitação você pode cadastrar seu e-mail para receber informações assim que houver mudança em sua tramitação. Você pode fazer isso clicando na opção&gt; </a:t>
            </a:r>
            <a:r>
              <a:rPr lang="pt-BR" sz="1500" b="1" dirty="0"/>
              <a:t>Acompanhar a matéria. </a:t>
            </a:r>
            <a:r>
              <a:rPr lang="pt-BR" sz="1500" dirty="0"/>
              <a:t/>
            </a:r>
            <a:br>
              <a:rPr lang="pt-BR" sz="1500" dirty="0"/>
            </a:br>
            <a:r>
              <a:rPr lang="pt-BR" sz="1500" dirty="0"/>
              <a:t/>
            </a:r>
            <a:br>
              <a:rPr lang="pt-BR" sz="1500" dirty="0"/>
            </a:br>
            <a:endParaRPr lang="pt-BR" sz="15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32" t="9922" r="27232" b="53262"/>
          <a:stretch/>
        </p:blipFill>
        <p:spPr>
          <a:xfrm>
            <a:off x="1519697" y="-123339"/>
            <a:ext cx="5910572" cy="26433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1337" t="13603" r="23887" b="24816"/>
          <a:stretch/>
        </p:blipFill>
        <p:spPr>
          <a:xfrm>
            <a:off x="631056" y="2696629"/>
            <a:ext cx="6421918" cy="405913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798527" y="245041"/>
            <a:ext cx="3722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dirty="0"/>
              <a:t>Matéria</a:t>
            </a:r>
            <a:br>
              <a:rPr lang="pt-BR" sz="5000" dirty="0"/>
            </a:br>
            <a:r>
              <a:rPr lang="pt-BR" sz="5000" dirty="0"/>
              <a:t> </a:t>
            </a:r>
            <a:r>
              <a:rPr lang="pt-BR" sz="5000" dirty="0" smtClean="0"/>
              <a:t>Legislativa</a:t>
            </a:r>
            <a:endParaRPr lang="pt-BR" sz="5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Tinta 6"/>
              <p14:cNvContentPartPr/>
              <p14:nvPr/>
            </p14:nvContentPartPr>
            <p14:xfrm>
              <a:off x="1672046" y="2267023"/>
              <a:ext cx="1424160" cy="59040"/>
            </p14:xfrm>
          </p:contentPart>
        </mc:Choice>
        <mc:Fallback>
          <p:pic>
            <p:nvPicPr>
              <p:cNvPr id="7" name="Tinta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24166" y="2170903"/>
                <a:ext cx="151992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79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4043" y="381895"/>
            <a:ext cx="2567352" cy="6405282"/>
          </a:xfrm>
        </p:spPr>
        <p:txBody>
          <a:bodyPr/>
          <a:lstStyle/>
          <a:p>
            <a:pPr algn="ctr"/>
            <a:r>
              <a:rPr lang="pt-BR" sz="5000" b="1" dirty="0" smtClean="0"/>
              <a:t>Pauta da </a:t>
            </a:r>
            <a:r>
              <a:rPr lang="pt-BR" sz="5000" b="1" dirty="0"/>
              <a:t>Sessão </a:t>
            </a: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dirty="0"/>
              <a:t> Consulte a pauta das sessões legislativas. A pauta serve para determinar quais matérias serão apresentadas, discutidas e votada durante cada sessão.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06" t="4004" r="23206" b="5396"/>
          <a:stretch/>
        </p:blipFill>
        <p:spPr>
          <a:xfrm>
            <a:off x="3316431" y="452718"/>
            <a:ext cx="6956472" cy="62636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Tinta 2"/>
              <p14:cNvContentPartPr/>
              <p14:nvPr/>
            </p14:nvContentPartPr>
            <p14:xfrm>
              <a:off x="8843606" y="2663023"/>
              <a:ext cx="1058400" cy="48960"/>
            </p14:xfrm>
          </p:contentPart>
        </mc:Choice>
        <mc:Fallback>
          <p:pic>
            <p:nvPicPr>
              <p:cNvPr id="3" name="Tinta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5726" y="2566903"/>
                <a:ext cx="1154160" cy="2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07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9257" y="796643"/>
            <a:ext cx="5452743" cy="2525613"/>
          </a:xfrm>
        </p:spPr>
        <p:txBody>
          <a:bodyPr/>
          <a:lstStyle/>
          <a:p>
            <a:r>
              <a:rPr lang="pt-BR" sz="1700" dirty="0" smtClean="0"/>
              <a:t>Consulte </a:t>
            </a:r>
            <a:r>
              <a:rPr lang="pt-BR" sz="1700" dirty="0"/>
              <a:t>as comissões </a:t>
            </a:r>
            <a:r>
              <a:rPr lang="pt-BR" sz="1700" dirty="0" smtClean="0"/>
              <a:t>existentes</a:t>
            </a:r>
            <a:br>
              <a:rPr lang="pt-BR" sz="1700" dirty="0" smtClean="0"/>
            </a:br>
            <a:r>
              <a:rPr lang="pt-BR" sz="1700" dirty="0" smtClean="0"/>
              <a:t>e </a:t>
            </a:r>
            <a:r>
              <a:rPr lang="pt-BR" sz="1700" dirty="0"/>
              <a:t>seus membros. As </a:t>
            </a:r>
            <a:r>
              <a:rPr lang="pt-BR" sz="1700" dirty="0" smtClean="0"/>
              <a:t>comissões</a:t>
            </a:r>
            <a:br>
              <a:rPr lang="pt-BR" sz="1700" dirty="0" smtClean="0"/>
            </a:br>
            <a:r>
              <a:rPr lang="pt-BR" sz="1700" dirty="0" smtClean="0"/>
              <a:t>podem </a:t>
            </a:r>
            <a:r>
              <a:rPr lang="pt-BR" sz="1700" dirty="0"/>
              <a:t>ser permanentes ou </a:t>
            </a: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temporárias</a:t>
            </a:r>
            <a:r>
              <a:rPr lang="pt-BR" sz="1700" dirty="0"/>
              <a:t>. As Comissões Permanentes são compostas </a:t>
            </a:r>
            <a:r>
              <a:rPr lang="pt-BR" sz="1700" dirty="0" smtClean="0"/>
              <a:t>por quatro </a:t>
            </a:r>
            <a:r>
              <a:rPr lang="pt-BR" sz="1700" dirty="0"/>
              <a:t>membros, para mandato de um ano. </a:t>
            </a:r>
            <a:r>
              <a:rPr lang="pt-BR" sz="1700" dirty="0" smtClean="0"/>
              <a:t>Também é possível visualizar no menu, a composição de cada comissão, as matérias em tramitação e as reuniões marcadas.</a:t>
            </a:r>
            <a:endParaRPr lang="pt-BR" sz="17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40" t="10705" r="16351" b="5183"/>
          <a:stretch/>
        </p:blipFill>
        <p:spPr>
          <a:xfrm>
            <a:off x="266788" y="1166885"/>
            <a:ext cx="6126480" cy="431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9165" t="26696" r="19006" b="29375"/>
          <a:stretch/>
        </p:blipFill>
        <p:spPr>
          <a:xfrm>
            <a:off x="5191485" y="3470239"/>
            <a:ext cx="6884127" cy="3213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312126" y="124472"/>
            <a:ext cx="4081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/>
              <a:t>Comissões</a:t>
            </a:r>
            <a:endParaRPr lang="pt-BR" sz="5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Tinta 7"/>
              <p14:cNvContentPartPr/>
              <p14:nvPr/>
            </p14:nvContentPartPr>
            <p14:xfrm>
              <a:off x="7875206" y="3827623"/>
              <a:ext cx="3678120" cy="705600"/>
            </p14:xfrm>
          </p:contentPart>
        </mc:Choice>
        <mc:Fallback>
          <p:pic>
            <p:nvPicPr>
              <p:cNvPr id="8" name="Tinta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63326" y="3815743"/>
                <a:ext cx="370188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Tinta 10"/>
              <p14:cNvContentPartPr/>
              <p14:nvPr/>
            </p14:nvContentPartPr>
            <p14:xfrm>
              <a:off x="3879566" y="6243943"/>
              <a:ext cx="360" cy="360"/>
            </p14:xfrm>
          </p:contentPart>
        </mc:Choice>
        <mc:Fallback>
          <p:pic>
            <p:nvPicPr>
              <p:cNvPr id="11" name="Tinta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7686" y="6232063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57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357" y="139209"/>
            <a:ext cx="9804175" cy="1349957"/>
          </a:xfrm>
        </p:spPr>
        <p:txBody>
          <a:bodyPr/>
          <a:lstStyle/>
          <a:p>
            <a:r>
              <a:rPr lang="pt-BR" sz="4000" b="1" dirty="0" smtClean="0"/>
              <a:t>Legislatura/Parlamentares </a:t>
            </a:r>
            <a:r>
              <a:rPr lang="pt-BR" sz="1500" b="1" dirty="0" smtClean="0"/>
              <a:t/>
            </a:r>
            <a:br>
              <a:rPr lang="pt-BR" sz="1500" b="1" dirty="0" smtClean="0"/>
            </a:br>
            <a:r>
              <a:rPr lang="pt-BR" sz="1500" b="1" dirty="0" smtClean="0"/>
              <a:t/>
            </a:r>
            <a:br>
              <a:rPr lang="pt-BR" sz="1500" b="1" dirty="0" smtClean="0"/>
            </a:br>
            <a:r>
              <a:rPr lang="pt-BR" sz="1500" dirty="0" smtClean="0"/>
              <a:t>Consulte </a:t>
            </a:r>
            <a:r>
              <a:rPr lang="pt-BR" sz="1500" dirty="0"/>
              <a:t>os dados e as informações a respeito dos parlamentares por legislatura, </a:t>
            </a:r>
            <a:r>
              <a:rPr lang="pt-BR" sz="1500" dirty="0" smtClean="0"/>
              <a:t>inclusive sobre os suplentes que assumiram durante a legislatura (aparecem como </a:t>
            </a:r>
            <a:r>
              <a:rPr lang="pt-BR" sz="1500" dirty="0"/>
              <a:t>não ativos). </a:t>
            </a:r>
            <a:br>
              <a:rPr lang="pt-BR" sz="1500" dirty="0"/>
            </a:br>
            <a:endParaRPr lang="pt-BR" sz="15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30" t="10231" r="15679" b="5397"/>
          <a:stretch/>
        </p:blipFill>
        <p:spPr>
          <a:xfrm>
            <a:off x="365760" y="1743640"/>
            <a:ext cx="7060017" cy="49184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3187" t="12233" r="53180" b="48124"/>
          <a:stretch/>
        </p:blipFill>
        <p:spPr>
          <a:xfrm>
            <a:off x="7203665" y="1848393"/>
            <a:ext cx="4376057" cy="2899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Tinta 2"/>
              <p14:cNvContentPartPr/>
              <p14:nvPr/>
            </p14:nvContentPartPr>
            <p14:xfrm>
              <a:off x="953486" y="2220223"/>
              <a:ext cx="1423800" cy="60480"/>
            </p14:xfrm>
          </p:contentPart>
        </mc:Choice>
        <mc:Fallback>
          <p:pic>
            <p:nvPicPr>
              <p:cNvPr id="3" name="Tinta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606" y="2124463"/>
                <a:ext cx="1519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Tinta 7"/>
              <p14:cNvContentPartPr/>
              <p14:nvPr/>
            </p14:nvContentPartPr>
            <p14:xfrm>
              <a:off x="7602686" y="2494543"/>
              <a:ext cx="2037600" cy="36720"/>
            </p14:xfrm>
          </p:contentPart>
        </mc:Choice>
        <mc:Fallback>
          <p:pic>
            <p:nvPicPr>
              <p:cNvPr id="8" name="Tinta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54806" y="2398783"/>
                <a:ext cx="213372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90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:wipe/>
      </p:transition>
    </mc:Choice>
    <mc:Fallback>
      <p:transition spd="slow" advTm="3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788</TotalTime>
  <Words>30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Íon</vt:lpstr>
      <vt:lpstr>SAPL</vt:lpstr>
      <vt:lpstr>Apresentação do PowerPoint</vt:lpstr>
      <vt:lpstr>Apresentação do PowerPoint</vt:lpstr>
      <vt:lpstr>Pesquisa   Consulte projetos de lei, indicações, pedidos de informações, moções, emendas, projetos de decreto legislativo, indicações de projeto de lei, projetos de emenda a lei orgânica, projetos de resolução, atas das sessões e requerimentos. Podendo inclusive pesquisar  as matérias por tipo, número, ano, período, autor, assunto e status. </vt:lpstr>
      <vt:lpstr>Protocolo automatizado</vt:lpstr>
      <vt:lpstr> No resultado da pesquisa você pode acessar cada matéria para mais detalhes. Porém, nesta tela já é possível abrir o texto da matéria, verificar a última tramitação e a situação atual.  Acessando cada matéria você pode visualizar e realizar o download de seu texto integral. Além disso, é possível navegar pelo menu, para consultar autor, documentos acessórios (parecer jurídico, parecer das comissões), verificar tramitações, entre outras opções. Se a matéria ainda estiver em tramitação você pode cadastrar seu e-mail para receber informações assim que houver mudança em sua tramitação. Você pode fazer isso clicando na opção&gt; Acompanhar a matéria.   </vt:lpstr>
      <vt:lpstr>Pauta da Sessão    Consulte a pauta das sessões legislativas. A pauta serve para determinar quais matérias serão apresentadas, discutidas e votada durante cada sessão. </vt:lpstr>
      <vt:lpstr>Consulte as comissões existentes e seus membros. As comissões podem ser permanentes ou  temporárias. As Comissões Permanentes são compostas por quatro membros, para mandato de um ano. Também é possível visualizar no menu, a composição de cada comissão, as matérias em tramitação e as reuniões marcadas.</vt:lpstr>
      <vt:lpstr>Legislatura/Parlamentares   Consulte os dados e as informações a respeito dos parlamentares por legislatura, inclusive sobre os suplentes que assumiram durante a legislatura (aparecem como não ativos).  </vt:lpstr>
      <vt:lpstr>Mesa Diretora   Confira os parlamentares que fazem parte da Mesa Diretora de cada ano das legislaturas. A Mesa Diretora é responsável pela direção dos trabalhos da Câmara composta por quatro membros: Presidente, Vice-Presidente, 1° Secretário e 2° Secretário. A Mesa é eleita pelos parlamentares e tem mandato de um ano.</vt:lpstr>
      <vt:lpstr>Sessão Plenária  Ao acessar uma sessão e clicando no menu Resumo é possível visualizar o  resumo da sessão, com a presença dos vereadores, as matérias que estiveram em pauta e o resultado das votações. Além disso, o resumo pode ser gravado ou impressos em PDF. Aqui é possível verificar o voto de cada vereador a cada uma das matérias em votação.  </vt:lpstr>
      <vt:lpstr>Normas Jurídicas  Consulte a Lei Orgânica, as emendas à Lei Orgânica, decretos legislativos e resoluções, bem como as leis municipais. Podendo inclusive pesquisar por tipo, número, ano, período e inclusive, por termos. Acessando cada norma você pode visualizar e realizar o download de seu texto integral, bem como consultar dados relacionados. Aqui a matéria legislativa já se tornou Lei. </vt:lpstr>
      <vt:lpstr>Relatórios administrativos em PDF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SAPL</dc:title>
  <dc:creator>Usuário do Windows</dc:creator>
  <cp:lastModifiedBy>Usuário do Windows</cp:lastModifiedBy>
  <cp:revision>52</cp:revision>
  <dcterms:created xsi:type="dcterms:W3CDTF">2020-05-21T19:31:56Z</dcterms:created>
  <dcterms:modified xsi:type="dcterms:W3CDTF">2020-06-22T19:21:58Z</dcterms:modified>
</cp:coreProperties>
</file>